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0" r:id="rId4"/>
    <p:sldId id="257" r:id="rId5"/>
    <p:sldId id="258" r:id="rId6"/>
    <p:sldId id="260" r:id="rId7"/>
    <p:sldId id="261" r:id="rId8"/>
    <p:sldId id="262" r:id="rId9"/>
    <p:sldId id="273" r:id="rId10"/>
    <p:sldId id="274" r:id="rId11"/>
    <p:sldId id="271" r:id="rId12"/>
    <p:sldId id="263" r:id="rId13"/>
    <p:sldId id="272" r:id="rId14"/>
    <p:sldId id="26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2520279"/>
          </a:xfrm>
        </p:spPr>
        <p:txBody>
          <a:bodyPr>
            <a:normAutofit/>
          </a:bodyPr>
          <a:lstStyle/>
          <a:p>
            <a:r>
              <a:rPr lang="ru-RU" sz="3500" b="1" i="1" dirty="0" smtClean="0">
                <a:solidFill>
                  <a:srgbClr val="C00000"/>
                </a:solidFill>
              </a:rPr>
              <a:t>Школьная служба медиации </a:t>
            </a:r>
            <a:br>
              <a:rPr lang="ru-RU" sz="3500" b="1" i="1" dirty="0" smtClean="0">
                <a:solidFill>
                  <a:srgbClr val="C00000"/>
                </a:solidFill>
              </a:rPr>
            </a:br>
            <a:r>
              <a:rPr lang="ru-RU" sz="3500" b="1" i="1" dirty="0" smtClean="0">
                <a:solidFill>
                  <a:srgbClr val="C00000"/>
                </a:solidFill>
              </a:rPr>
              <a:t>как одно из условий для формирования безопасного пространства</a:t>
            </a:r>
            <a:endParaRPr lang="ru-RU" sz="35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За два года существования медиации примириться с ее помощью попробовали лишь единицы воронежских компаний - Рамблер-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93096"/>
            <a:ext cx="2699792" cy="2023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rgbClr val="C00000"/>
                </a:solidFill>
              </a:rPr>
              <a:t>Основные этапы </a:t>
            </a:r>
            <a:br>
              <a:rPr lang="ru-RU" sz="3300" b="1" i="1" dirty="0" smtClean="0">
                <a:solidFill>
                  <a:srgbClr val="C00000"/>
                </a:solidFill>
              </a:rPr>
            </a:br>
            <a:r>
              <a:rPr lang="ru-RU" sz="3300" b="1" i="1" dirty="0" smtClean="0">
                <a:solidFill>
                  <a:srgbClr val="C00000"/>
                </a:solidFill>
              </a:rPr>
              <a:t>организации службы школьной медиации в 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786346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1 этап</a:t>
            </a:r>
            <a:r>
              <a:rPr lang="ru-RU" sz="2800" dirty="0" smtClean="0">
                <a:solidFill>
                  <a:srgbClr val="002060"/>
                </a:solidFill>
              </a:rPr>
              <a:t> - Организация информационных просветительских мероприятий для участников образовательного процесса по вопросам школьной медиации.</a:t>
            </a:r>
          </a:p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2 этап </a:t>
            </a:r>
            <a:r>
              <a:rPr lang="ru-RU" sz="2800" dirty="0" smtClean="0">
                <a:solidFill>
                  <a:srgbClr val="002060"/>
                </a:solidFill>
              </a:rPr>
              <a:t>- Обучение руководителя службы и ее будущих специалистов.</a:t>
            </a:r>
          </a:p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3 этап </a:t>
            </a:r>
            <a:r>
              <a:rPr lang="ru-RU" sz="2800" dirty="0" smtClean="0">
                <a:solidFill>
                  <a:srgbClr val="002060"/>
                </a:solidFill>
              </a:rPr>
              <a:t>- Разработка локальных актов по формированию службы школьной медиации в 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rgbClr val="C00000"/>
                </a:solidFill>
              </a:rPr>
              <a:t>Основные этапы </a:t>
            </a:r>
            <a:br>
              <a:rPr lang="ru-RU" sz="3300" b="1" i="1" dirty="0" smtClean="0">
                <a:solidFill>
                  <a:srgbClr val="C00000"/>
                </a:solidFill>
              </a:rPr>
            </a:br>
            <a:r>
              <a:rPr lang="ru-RU" sz="3300" b="1" i="1" dirty="0" smtClean="0">
                <a:solidFill>
                  <a:srgbClr val="C00000"/>
                </a:solidFill>
              </a:rPr>
              <a:t>организации службы школьной медиации в 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00066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4 этап </a:t>
            </a:r>
            <a:r>
              <a:rPr lang="ru-RU" sz="2400" dirty="0" smtClean="0">
                <a:solidFill>
                  <a:srgbClr val="002060"/>
                </a:solidFill>
              </a:rPr>
              <a:t>- Организация взаимодействия службы школьной медиации со всеми структурными подразделениями образовательной организации, комиссией по делам несовершеннолетних и защите их прав, органами и организациями системы профилактики безнадзорности и правонарушений, опеки и попечительства, дополнительного образования.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5 этап </a:t>
            </a:r>
            <a:r>
              <a:rPr lang="ru-RU" sz="2400" dirty="0" smtClean="0">
                <a:solidFill>
                  <a:srgbClr val="002060"/>
                </a:solidFill>
              </a:rPr>
              <a:t>- Апробация практической работы службы школьной медиации по вопросам предупреждения и разрешения конфликтов, а также первичная оценка эффективности деятельности службы школьной медиации.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6 этап </a:t>
            </a:r>
            <a:r>
              <a:rPr lang="ru-RU" sz="2400" dirty="0" smtClean="0">
                <a:solidFill>
                  <a:srgbClr val="002060"/>
                </a:solidFill>
              </a:rPr>
              <a:t>- Обучение методу школьной </a:t>
            </a:r>
            <a:r>
              <a:rPr lang="ru-RU" sz="2400" smtClean="0">
                <a:solidFill>
                  <a:srgbClr val="002060"/>
                </a:solidFill>
              </a:rPr>
              <a:t>медиации обучающихся.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9126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</a:rPr>
              <a:t>	</a:t>
            </a:r>
            <a:r>
              <a:rPr lang="ru-RU" sz="2800" i="1" dirty="0" smtClean="0">
                <a:solidFill>
                  <a:srgbClr val="C00000"/>
                </a:solidFill>
              </a:rPr>
              <a:t>Деятельность служб школьной медиации направлена на формирование безопасного пространства (среды) не только для детей, но и для взрослых, путем содействия воспитанию у них культуры конструктивного поведения в различных конфликтных ситуациях.</a:t>
            </a:r>
          </a:p>
        </p:txBody>
      </p:sp>
      <p:pic>
        <p:nvPicPr>
          <p:cNvPr id="4" name="Picture 2" descr="Rausch Mediation Services Linked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71942"/>
            <a:ext cx="2674325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Моделирование заседания службы школьной медиации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Picture 4" descr="Заказать Тренинг по медиации, проведение процедуры медиации в Алматы Казахстан. Стоимость , Информация про Тренинг по медиации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Трансерфинг / Transurfing :: Просмотр темы - Нифигасе - праздник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93096"/>
            <a:ext cx="2948111" cy="2123561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260648"/>
            <a:ext cx="8352928" cy="5400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600" dirty="0" smtClean="0">
                <a:solidFill>
                  <a:srgbClr val="002060"/>
                </a:solidFill>
              </a:rPr>
              <a:t>В 6 классе есть мальчик Игорь. Лидер, но очень негативный: всех бьёт, выпивает. А второй парень, Роман, имеет медали по </a:t>
            </a:r>
            <a:r>
              <a:rPr lang="ru-RU" sz="2600" dirty="0" err="1" smtClean="0">
                <a:solidFill>
                  <a:srgbClr val="002060"/>
                </a:solidFill>
              </a:rPr>
              <a:t>у-шу</a:t>
            </a:r>
            <a:r>
              <a:rPr lang="ru-RU" sz="2600" dirty="0" smtClean="0">
                <a:solidFill>
                  <a:srgbClr val="002060"/>
                </a:solidFill>
              </a:rPr>
              <a:t>. У Романа была девочка, а Игорь отбил девочку и теперь с ней дружит. И всё равно Игорь успокоится не может:  то он толкнёт Романа, то ещё что-то. И тогда Роман вызвал его на «стрелку». 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	Мать Игоря, когда узнала про будущую стрелку, пришла в школу, взяла Романа за грудки и сказала, что «если ещё раз он будет приставать к её сыну, то ему не поздоровится», затем позвонила матери Романа и сказала, что она его убьёт. Мать Романа пришла в школу и написала заявление, что мать Игоря – хулиганка. И уже такая ненависть началась между родителями!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	</a:t>
            </a:r>
            <a:r>
              <a:rPr lang="ru-RU" sz="2600" b="1" i="1" dirty="0" smtClean="0">
                <a:solidFill>
                  <a:srgbClr val="002060"/>
                </a:solidFill>
              </a:rPr>
              <a:t>Дело было направлено </a:t>
            </a:r>
          </a:p>
          <a:p>
            <a:pPr algn="just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		в службу примирения.</a:t>
            </a:r>
            <a:endParaRPr lang="ru-RU" sz="2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Мнение экспертов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5" name="Picture 6" descr="Компания Google заключила соглашение с Европейским агентством печати &quot; Высокие технолог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432715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Развитие служб школьной медиации обусловлено следующими  причинами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lvl="0" algn="just"/>
            <a:r>
              <a:rPr lang="ru-RU" sz="2800" i="1" dirty="0" smtClean="0">
                <a:solidFill>
                  <a:srgbClr val="002060"/>
                </a:solidFill>
              </a:rPr>
              <a:t>социальное расслоение в обществе;</a:t>
            </a:r>
          </a:p>
          <a:p>
            <a:pPr lvl="0" algn="just"/>
            <a:r>
              <a:rPr lang="ru-RU" sz="2800" i="1" dirty="0" smtClean="0">
                <a:solidFill>
                  <a:srgbClr val="002060"/>
                </a:solidFill>
              </a:rPr>
              <a:t>усиление миграционных процессов, обострение межнациональных и межконфессиональных проблем;</a:t>
            </a:r>
          </a:p>
          <a:p>
            <a:pPr lvl="0" algn="just"/>
            <a:r>
              <a:rPr lang="ru-RU" sz="2800" i="1" dirty="0" smtClean="0">
                <a:solidFill>
                  <a:srgbClr val="002060"/>
                </a:solidFill>
              </a:rPr>
              <a:t>ослабление роли семьи в процессах социализации детей;</a:t>
            </a:r>
          </a:p>
          <a:p>
            <a:pPr algn="just"/>
            <a:r>
              <a:rPr lang="ru-RU" sz="2800" i="1" dirty="0" smtClean="0">
                <a:solidFill>
                  <a:srgbClr val="002060"/>
                </a:solidFill>
              </a:rPr>
              <a:t>асоциальные проявления несовершеннолетних.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rgbClr val="C00000"/>
                </a:solidFill>
              </a:rPr>
              <a:t>Функционирование служб </a:t>
            </a:r>
            <a:br>
              <a:rPr lang="ru-RU" sz="3000" b="1" i="1" dirty="0" smtClean="0">
                <a:solidFill>
                  <a:srgbClr val="C00000"/>
                </a:solidFill>
              </a:rPr>
            </a:br>
            <a:r>
              <a:rPr lang="ru-RU" sz="3000" b="1" i="1" dirty="0" smtClean="0">
                <a:solidFill>
                  <a:srgbClr val="C00000"/>
                </a:solidFill>
              </a:rPr>
              <a:t>школьной медиации позволит</a:t>
            </a:r>
            <a:endParaRPr lang="ru-RU" sz="3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72518" cy="5143536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сократить общее количество конфликтных ситуаций, в которые вовлекаются дети, а также их остроту;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снизить проявления асоциального поведения обучающихся через  персонифицированную профилактическую и коррекционную работу;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сократить количество правонарушений, совершаемых несовершеннолетними, в том числе повторных;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повысить правовую культуру участников образовательных отношений;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обеспечить открытость образовательной организации в части защиты прав и интересов детей;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оптимизировать взаимодействие с органами и учреждениями системы профилактики безнадзорности и правонарушений несовершеннолетних;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оздоровить психологическую обстановку в образовательной организации.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Правовая основа 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организации служб школьной медиации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в образовательных организациях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5301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Конституция Российской Федерации;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Гражданский кодекс Российской Федерации;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Семейный кодекс Российской Федерации;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Федеральный закон от 24 июля 1998 г. № 124-ФЗ                 "Об основных гарантиях прав ребенка в Российской Федерации";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Федеральный закон от 29 декабря 2012 г. № 273-ФЗ              "Об образовании в Российской Федерации";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Конвенция о правах ребенка;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Конвенции о защите прав детей и сотрудничестве, заключенные в г. Гааге, 1980, 1996, 2007 годов;</a:t>
            </a:r>
          </a:p>
          <a:p>
            <a:pPr algn="just"/>
            <a:r>
              <a:rPr lang="ru-RU" sz="4000" i="1" dirty="0" smtClean="0">
                <a:solidFill>
                  <a:srgbClr val="002060"/>
                </a:solidFill>
              </a:rPr>
              <a:t>Федеральный закон от 27 июля 2010 г. № 193-ФЗ               "Об альтернативной процедуре урегулирования                   споров с участием посредника (процедуре медиации)».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Основные понятия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Под процедурой медиации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понимается способ урегулирования споров при содействии медиатора на основе добровольного согласия сторон в целях достижения ими взаимоприемлемого решения.</a:t>
            </a:r>
          </a:p>
          <a:p>
            <a:pPr algn="just">
              <a:buNone/>
            </a:pPr>
            <a:endParaRPr lang="ru-RU" sz="12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Медиатор</a:t>
            </a:r>
            <a:r>
              <a:rPr lang="ru-RU" sz="2800" b="1" i="1" dirty="0" smtClean="0">
                <a:solidFill>
                  <a:srgbClr val="002060"/>
                </a:solidFill>
              </a:rPr>
              <a:t> – </a:t>
            </a:r>
            <a:r>
              <a:rPr lang="ru-RU" sz="2800" dirty="0" smtClean="0">
                <a:solidFill>
                  <a:srgbClr val="002060"/>
                </a:solidFill>
              </a:rPr>
              <a:t>это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независимое лицо либо независимые лица, привлекаемые сторонами в качестве посредников в урегулировании спора для содействия в выработке сторонами решения по существу спора.</a:t>
            </a:r>
          </a:p>
          <a:p>
            <a:pPr algn="r">
              <a:buNone/>
            </a:pPr>
            <a:endParaRPr lang="ru-RU" sz="1600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Федеральный закон от 27 июня 2010 года № 193-ФЗ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Основные понятия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ru-RU" sz="2500" dirty="0" smtClean="0">
              <a:solidFill>
                <a:srgbClr val="002060"/>
              </a:solidFill>
            </a:endParaRPr>
          </a:p>
          <a:p>
            <a:pPr algn="just"/>
            <a:r>
              <a:rPr lang="ru-RU" sz="5500" b="1" i="1" dirty="0" smtClean="0">
                <a:solidFill>
                  <a:srgbClr val="C00000"/>
                </a:solidFill>
              </a:rPr>
              <a:t>Медиативный подход </a:t>
            </a:r>
            <a:r>
              <a:rPr lang="ru-RU" sz="5500" dirty="0" smtClean="0"/>
              <a:t>- </a:t>
            </a:r>
            <a:r>
              <a:rPr lang="ru-RU" sz="5500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5500" dirty="0" smtClean="0">
                <a:solidFill>
                  <a:srgbClr val="002060"/>
                </a:solidFill>
              </a:rPr>
              <a:t> </a:t>
            </a:r>
            <a:r>
              <a:rPr lang="ru-RU" sz="5500" dirty="0" err="1" smtClean="0">
                <a:solidFill>
                  <a:srgbClr val="002060"/>
                </a:solidFill>
              </a:rPr>
              <a:t>подход</a:t>
            </a:r>
            <a:r>
              <a:rPr lang="ru-RU" sz="5500" dirty="0" smtClean="0">
                <a:solidFill>
                  <a:srgbClr val="002060"/>
                </a:solidFill>
              </a:rPr>
              <a:t>, основанный на принципах медиации, предполагающий владение навыками позитивного осознанного общения, создающими основу для предотвращения и (или) эффективного разрешения споров и конфликтов в повседневных условиях без проведения медиации как полноценной процедуры</a:t>
            </a:r>
            <a:r>
              <a:rPr lang="ru-RU" sz="55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5500" b="1" i="1" dirty="0" smtClean="0">
                <a:solidFill>
                  <a:srgbClr val="C00000"/>
                </a:solidFill>
              </a:rPr>
              <a:t>Метод «Школьная медиация» </a:t>
            </a:r>
            <a:r>
              <a:rPr lang="ru-RU" sz="5500" b="1" i="1" dirty="0" smtClean="0">
                <a:solidFill>
                  <a:srgbClr val="002060"/>
                </a:solidFill>
              </a:rPr>
              <a:t>- </a:t>
            </a:r>
            <a:r>
              <a:rPr lang="ru-RU" sz="5500" dirty="0" smtClean="0">
                <a:solidFill>
                  <a:srgbClr val="002060"/>
                </a:solidFill>
              </a:rPr>
              <a:t>это</a:t>
            </a:r>
            <a:r>
              <a:rPr lang="ru-RU" sz="5500" b="1" i="1" dirty="0" smtClean="0">
                <a:solidFill>
                  <a:srgbClr val="002060"/>
                </a:solidFill>
              </a:rPr>
              <a:t> </a:t>
            </a:r>
            <a:r>
              <a:rPr lang="ru-RU" sz="5500" dirty="0" smtClean="0">
                <a:solidFill>
                  <a:srgbClr val="002060"/>
                </a:solidFill>
              </a:rPr>
              <a:t>инновационный метод, который применяется для разрешения споров и предотвращения конфликтных ситуаций между участниками образовательного процесса в качестве современного альтернативного способа разрешения споров.</a:t>
            </a:r>
          </a:p>
          <a:p>
            <a:pPr algn="r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Федеральный </a:t>
            </a:r>
            <a:r>
              <a:rPr lang="ru-RU" sz="3800" b="1" i="1" dirty="0" smtClean="0">
                <a:solidFill>
                  <a:srgbClr val="002060"/>
                </a:solidFill>
              </a:rPr>
              <a:t>закон от 27 июня 2010 года № 193-ФЗ</a:t>
            </a:r>
            <a:endParaRPr lang="ru-RU" sz="3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Основные понятия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Служба школьной медиации</a:t>
            </a:r>
            <a:r>
              <a:rPr lang="ru-RU" b="1" i="1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это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служба, созданная в образовательной организации и состоящая из работников образовательной организации, учащихся и их родителей, прошедших необходимую подготовку и обучение основам метода школьной медиации и медиативного подхода.</a:t>
            </a:r>
          </a:p>
          <a:p>
            <a:pPr algn="r">
              <a:buNone/>
            </a:pPr>
            <a:endParaRPr lang="ru-RU" sz="1600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100" b="1" i="1" dirty="0" smtClean="0">
                <a:solidFill>
                  <a:srgbClr val="002060"/>
                </a:solidFill>
              </a:rPr>
              <a:t>Федеральный закон от 27 июня 2010 года № 193-ФЗ</a:t>
            </a:r>
            <a:endParaRPr lang="ru-RU" sz="21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Цель 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 службы школьной медиации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5799018" cy="47811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формирование благополучного, гуманного и безопасного пространства 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законом.</a:t>
            </a:r>
          </a:p>
        </p:txBody>
      </p:sp>
      <p:pic>
        <p:nvPicPr>
          <p:cNvPr id="5" name="Picture 2" descr="Служба примир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20888"/>
            <a:ext cx="2571750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Ключевые индикаторы уровня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сформированности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smtClean="0">
                <a:solidFill>
                  <a:srgbClr val="C00000"/>
                </a:solidFill>
              </a:rPr>
              <a:t>безопасной среды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 lvl="0" algn="just"/>
            <a:r>
              <a:rPr lang="ru-RU" sz="2300" dirty="0" smtClean="0">
                <a:solidFill>
                  <a:srgbClr val="002060"/>
                </a:solidFill>
              </a:rPr>
              <a:t>снижение деструктивного влияния неизбежно возникающих конфликтов между участниками образовательного процесса за счет обучения взрослых основам медиации, а также обучения детей медиативному подходу и технологиям позитивного общения в "группах равных";</a:t>
            </a:r>
          </a:p>
          <a:p>
            <a:pPr lvl="0" algn="just"/>
            <a:r>
              <a:rPr lang="ru-RU" sz="2300" dirty="0" smtClean="0">
                <a:solidFill>
                  <a:srgbClr val="002060"/>
                </a:solidFill>
              </a:rPr>
              <a:t>снижение уровня агрессивных, насильственных и асоциальных проявлений среди детей;</a:t>
            </a:r>
          </a:p>
          <a:p>
            <a:pPr lvl="0" algn="just"/>
            <a:r>
              <a:rPr lang="ru-RU" sz="2300" dirty="0" smtClean="0">
                <a:solidFill>
                  <a:srgbClr val="002060"/>
                </a:solidFill>
              </a:rPr>
              <a:t>сокращение количества правонарушений, совершаемых несовершеннолетними;</a:t>
            </a:r>
          </a:p>
          <a:p>
            <a:pPr lvl="0" algn="just"/>
            <a:r>
              <a:rPr lang="ru-RU" sz="2300" dirty="0" smtClean="0">
                <a:solidFill>
                  <a:srgbClr val="002060"/>
                </a:solidFill>
              </a:rPr>
              <a:t>формирование условий для предотвращения неблагополучных траекторий развития ребенка;</a:t>
            </a:r>
          </a:p>
          <a:p>
            <a:pPr lvl="0" algn="just"/>
            <a:r>
              <a:rPr lang="ru-RU" sz="2300" dirty="0" smtClean="0">
                <a:solidFill>
                  <a:srgbClr val="002060"/>
                </a:solidFill>
              </a:rPr>
              <a:t>повышение уровня социальной и конфликтной компетентности всех участников образовательного процесса.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570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Школьная служба медиации  как одно из условий для формирования безопасного пространства</vt:lpstr>
      <vt:lpstr>Развитие служб школьной медиации обусловлено следующими  причинами</vt:lpstr>
      <vt:lpstr>Функционирование служб  школьной медиации позволит</vt:lpstr>
      <vt:lpstr>Правовая основа  организации служб школьной медиации в образовательных организациях</vt:lpstr>
      <vt:lpstr>Основные понятия</vt:lpstr>
      <vt:lpstr>Основные понятия</vt:lpstr>
      <vt:lpstr>Основные понятия</vt:lpstr>
      <vt:lpstr>Цель   службы школьной медиации</vt:lpstr>
      <vt:lpstr>Ключевые индикаторы уровня сформированности безопасной среды</vt:lpstr>
      <vt:lpstr>Основные этапы  организации службы школьной медиации в ОО</vt:lpstr>
      <vt:lpstr>Основные этапы  организации службы школьной медиации в ОО</vt:lpstr>
      <vt:lpstr>Слайд 12</vt:lpstr>
      <vt:lpstr>Моделирование заседания службы школьной медиации</vt:lpstr>
      <vt:lpstr>Слайд 14</vt:lpstr>
      <vt:lpstr>Мнение экспертов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медиации  как одно из условий для формирования безопасного пространства</dc:title>
  <dc:creator>Samsung</dc:creator>
  <cp:lastModifiedBy>Samsung</cp:lastModifiedBy>
  <cp:revision>79</cp:revision>
  <dcterms:created xsi:type="dcterms:W3CDTF">2014-09-23T05:35:02Z</dcterms:created>
  <dcterms:modified xsi:type="dcterms:W3CDTF">2014-09-24T07:09:15Z</dcterms:modified>
</cp:coreProperties>
</file>