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70" r:id="rId4"/>
    <p:sldId id="257" r:id="rId5"/>
    <p:sldId id="258" r:id="rId6"/>
    <p:sldId id="260" r:id="rId7"/>
    <p:sldId id="261" r:id="rId8"/>
    <p:sldId id="262" r:id="rId9"/>
    <p:sldId id="273" r:id="rId10"/>
    <p:sldId id="274" r:id="rId11"/>
    <p:sldId id="271" r:id="rId12"/>
    <p:sldId id="263" r:id="rId13"/>
    <p:sldId id="272" r:id="rId14"/>
    <p:sldId id="264" r:id="rId15"/>
    <p:sldId id="276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844824"/>
            <a:ext cx="7772400" cy="2520279"/>
          </a:xfrm>
        </p:spPr>
        <p:txBody>
          <a:bodyPr>
            <a:normAutofit/>
          </a:bodyPr>
          <a:lstStyle/>
          <a:p>
            <a:r>
              <a:rPr lang="ru-RU" sz="3500" b="1" i="1" dirty="0" smtClean="0">
                <a:solidFill>
                  <a:srgbClr val="C00000"/>
                </a:solidFill>
              </a:rPr>
              <a:t>Школьная служба медиации </a:t>
            </a:r>
            <a:br>
              <a:rPr lang="ru-RU" sz="3500" b="1" i="1" dirty="0" smtClean="0">
                <a:solidFill>
                  <a:srgbClr val="C00000"/>
                </a:solidFill>
              </a:rPr>
            </a:br>
            <a:r>
              <a:rPr lang="ru-RU" sz="3500" b="1" i="1" dirty="0" smtClean="0">
                <a:solidFill>
                  <a:srgbClr val="C00000"/>
                </a:solidFill>
              </a:rPr>
              <a:t>как одно из условий для формирования безопасного пространства</a:t>
            </a:r>
            <a:endParaRPr lang="ru-RU" sz="3500" b="1" i="1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797152"/>
            <a:ext cx="6400800" cy="84164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Picture 2" descr="За два года существования медиации примириться с ее помощью попробовали лишь единицы воронежских компаний - Рамблер-Новост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4293096"/>
            <a:ext cx="2699792" cy="20237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300" b="1" i="1" dirty="0" smtClean="0">
                <a:solidFill>
                  <a:srgbClr val="C00000"/>
                </a:solidFill>
              </a:rPr>
              <a:t>Основные этапы </a:t>
            </a:r>
            <a:br>
              <a:rPr lang="ru-RU" sz="3300" b="1" i="1" dirty="0" smtClean="0">
                <a:solidFill>
                  <a:srgbClr val="C00000"/>
                </a:solidFill>
              </a:rPr>
            </a:br>
            <a:r>
              <a:rPr lang="ru-RU" sz="3300" b="1" i="1" dirty="0" smtClean="0">
                <a:solidFill>
                  <a:srgbClr val="C00000"/>
                </a:solidFill>
              </a:rPr>
              <a:t>организации службы школьной медиации в ОО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329642" cy="4786346"/>
          </a:xfrm>
        </p:spPr>
        <p:txBody>
          <a:bodyPr>
            <a:noAutofit/>
          </a:bodyPr>
          <a:lstStyle/>
          <a:p>
            <a:pPr algn="just"/>
            <a:r>
              <a:rPr lang="ru-RU" sz="2800" b="1" i="1" dirty="0" smtClean="0">
                <a:solidFill>
                  <a:srgbClr val="002060"/>
                </a:solidFill>
              </a:rPr>
              <a:t>1 этап</a:t>
            </a:r>
            <a:r>
              <a:rPr lang="ru-RU" sz="2800" dirty="0" smtClean="0">
                <a:solidFill>
                  <a:srgbClr val="002060"/>
                </a:solidFill>
              </a:rPr>
              <a:t> - Организация информационных просветительских мероприятий для участников образовательного процесса по вопросам школьной медиации.</a:t>
            </a:r>
          </a:p>
          <a:p>
            <a:pPr algn="just">
              <a:buNone/>
            </a:pPr>
            <a:endParaRPr lang="ru-RU" sz="1600" dirty="0" smtClean="0">
              <a:solidFill>
                <a:srgbClr val="002060"/>
              </a:solidFill>
            </a:endParaRPr>
          </a:p>
          <a:p>
            <a:pPr algn="just"/>
            <a:r>
              <a:rPr lang="ru-RU" sz="2800" b="1" i="1" dirty="0" smtClean="0">
                <a:solidFill>
                  <a:srgbClr val="002060"/>
                </a:solidFill>
              </a:rPr>
              <a:t>2 этап </a:t>
            </a:r>
            <a:r>
              <a:rPr lang="ru-RU" sz="2800" dirty="0" smtClean="0">
                <a:solidFill>
                  <a:srgbClr val="002060"/>
                </a:solidFill>
              </a:rPr>
              <a:t>- Обучение руководителя службы и ее будущих специалистов.</a:t>
            </a:r>
          </a:p>
          <a:p>
            <a:pPr algn="just">
              <a:buNone/>
            </a:pPr>
            <a:endParaRPr lang="ru-RU" sz="1600" dirty="0" smtClean="0">
              <a:solidFill>
                <a:srgbClr val="002060"/>
              </a:solidFill>
            </a:endParaRPr>
          </a:p>
          <a:p>
            <a:pPr algn="just"/>
            <a:r>
              <a:rPr lang="ru-RU" sz="2800" b="1" i="1" dirty="0" smtClean="0">
                <a:solidFill>
                  <a:srgbClr val="002060"/>
                </a:solidFill>
              </a:rPr>
              <a:t>3 этап </a:t>
            </a:r>
            <a:r>
              <a:rPr lang="ru-RU" sz="2800" dirty="0" smtClean="0">
                <a:solidFill>
                  <a:srgbClr val="002060"/>
                </a:solidFill>
              </a:rPr>
              <a:t>- Разработка локальных актов по формированию службы школьной медиации в образовательной организации.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300" b="1" i="1" dirty="0" smtClean="0">
                <a:solidFill>
                  <a:srgbClr val="C00000"/>
                </a:solidFill>
              </a:rPr>
              <a:t>Основные этапы </a:t>
            </a:r>
            <a:br>
              <a:rPr lang="ru-RU" sz="3300" b="1" i="1" dirty="0" smtClean="0">
                <a:solidFill>
                  <a:srgbClr val="C00000"/>
                </a:solidFill>
              </a:rPr>
            </a:br>
            <a:r>
              <a:rPr lang="ru-RU" sz="3300" b="1" i="1" dirty="0" smtClean="0">
                <a:solidFill>
                  <a:srgbClr val="C00000"/>
                </a:solidFill>
              </a:rPr>
              <a:t>организации службы школьной медиации в ОО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329642" cy="5000660"/>
          </a:xfrm>
        </p:spPr>
        <p:txBody>
          <a:bodyPr>
            <a:noAutofit/>
          </a:bodyPr>
          <a:lstStyle/>
          <a:p>
            <a:pPr algn="just"/>
            <a:r>
              <a:rPr lang="ru-RU" sz="2400" b="1" i="1" dirty="0" smtClean="0">
                <a:solidFill>
                  <a:srgbClr val="002060"/>
                </a:solidFill>
              </a:rPr>
              <a:t>4 этап </a:t>
            </a:r>
            <a:r>
              <a:rPr lang="ru-RU" sz="2400" dirty="0" smtClean="0">
                <a:solidFill>
                  <a:srgbClr val="002060"/>
                </a:solidFill>
              </a:rPr>
              <a:t>- Организация взаимодействия службы школьной медиации со всеми структурными подразделениями образовательной организации, комиссией по делам несовершеннолетних и защите их прав, органами и организациями системы профилактики безнадзорности и правонарушений, опеки и попечительства, дополнительного образования.</a:t>
            </a:r>
          </a:p>
          <a:p>
            <a:pPr algn="just"/>
            <a:r>
              <a:rPr lang="ru-RU" sz="2400" b="1" i="1" dirty="0" smtClean="0">
                <a:solidFill>
                  <a:srgbClr val="002060"/>
                </a:solidFill>
              </a:rPr>
              <a:t>5 этап </a:t>
            </a:r>
            <a:r>
              <a:rPr lang="ru-RU" sz="2400" dirty="0" smtClean="0">
                <a:solidFill>
                  <a:srgbClr val="002060"/>
                </a:solidFill>
              </a:rPr>
              <a:t>- Апробация практической работы службы школьной медиации по вопросам предупреждения и разрешения конфликтов, а также первичная оценка эффективности деятельности службы школьной медиации.</a:t>
            </a:r>
          </a:p>
          <a:p>
            <a:pPr algn="just"/>
            <a:r>
              <a:rPr lang="ru-RU" sz="2400" b="1" i="1" dirty="0" smtClean="0">
                <a:solidFill>
                  <a:srgbClr val="002060"/>
                </a:solidFill>
              </a:rPr>
              <a:t>6 этап </a:t>
            </a:r>
            <a:r>
              <a:rPr lang="ru-RU" sz="2400" dirty="0" smtClean="0">
                <a:solidFill>
                  <a:srgbClr val="002060"/>
                </a:solidFill>
              </a:rPr>
              <a:t>- Обучение методу школьной </a:t>
            </a:r>
            <a:r>
              <a:rPr lang="ru-RU" sz="2400" smtClean="0">
                <a:solidFill>
                  <a:srgbClr val="002060"/>
                </a:solidFill>
              </a:rPr>
              <a:t>медиации обучающихся.</a:t>
            </a:r>
            <a:endParaRPr lang="ru-RU" sz="2400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357298"/>
            <a:ext cx="8291264" cy="452596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i="1" dirty="0" smtClean="0">
                <a:solidFill>
                  <a:srgbClr val="002060"/>
                </a:solidFill>
              </a:rPr>
              <a:t>	</a:t>
            </a:r>
            <a:r>
              <a:rPr lang="ru-RU" sz="2800" i="1" dirty="0" smtClean="0">
                <a:solidFill>
                  <a:srgbClr val="C00000"/>
                </a:solidFill>
              </a:rPr>
              <a:t>Деятельность служб школьной медиации направлена на формирование безопасного пространства (среды) не только для детей, но и для взрослых, путем содействия воспитанию у них культуры конструктивного поведения в различных конфликтных ситуациях.</a:t>
            </a:r>
          </a:p>
        </p:txBody>
      </p:sp>
      <p:pic>
        <p:nvPicPr>
          <p:cNvPr id="4" name="Picture 2" descr="Rausch Mediation Services LinkedI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14678" y="4071942"/>
            <a:ext cx="2674325" cy="22860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571612"/>
            <a:ext cx="7772400" cy="1470025"/>
          </a:xfrm>
        </p:spPr>
        <p:txBody>
          <a:bodyPr/>
          <a:lstStyle/>
          <a:p>
            <a:r>
              <a:rPr lang="ru-RU" b="1" i="1" dirty="0" smtClean="0">
                <a:solidFill>
                  <a:srgbClr val="C00000"/>
                </a:solidFill>
              </a:rPr>
              <a:t>Моделирование заседания службы школьной медиации</a:t>
            </a:r>
            <a:endParaRPr lang="ru-RU" b="1" i="1" dirty="0">
              <a:solidFill>
                <a:srgbClr val="C00000"/>
              </a:solidFill>
            </a:endParaRPr>
          </a:p>
        </p:txBody>
      </p:sp>
      <p:pic>
        <p:nvPicPr>
          <p:cNvPr id="4" name="Picture 4" descr="Заказать Тренинг по медиации, проведение процедуры медиации в Алматы Казахстан. Стоимость , Информация про Тренинг по медиации,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3140968"/>
            <a:ext cx="3214710" cy="32147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Трансерфинг / Transurfing :: Просмотр темы - Нифигасе - праздник!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4293096"/>
            <a:ext cx="2948111" cy="2123561"/>
          </a:xfrm>
          <a:prstGeom prst="rect">
            <a:avLst/>
          </a:prstGeom>
          <a:noFill/>
        </p:spPr>
      </p:pic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79512" y="260648"/>
            <a:ext cx="8352928" cy="5400600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 smtClean="0"/>
              <a:t>		</a:t>
            </a:r>
            <a:r>
              <a:rPr lang="ru-RU" sz="2600" dirty="0" smtClean="0">
                <a:solidFill>
                  <a:srgbClr val="002060"/>
                </a:solidFill>
              </a:rPr>
              <a:t>В 6 классе есть мальчик Игорь. Лидер, но очень негативный: всех бьёт, выпивает. А второй парень, Роман, имеет медали по </a:t>
            </a:r>
            <a:r>
              <a:rPr lang="ru-RU" sz="2600" dirty="0" err="1" smtClean="0">
                <a:solidFill>
                  <a:srgbClr val="002060"/>
                </a:solidFill>
              </a:rPr>
              <a:t>у-шу</a:t>
            </a:r>
            <a:r>
              <a:rPr lang="ru-RU" sz="2600" dirty="0" smtClean="0">
                <a:solidFill>
                  <a:srgbClr val="002060"/>
                </a:solidFill>
              </a:rPr>
              <a:t>. У Романа была девочка, а Игорь отбил девочку и теперь с ней дружит. И всё равно Игорь успокоится не может:  то он толкнёт Романа, то ещё что-то. И тогда Роман вызвал его на «стрелку». </a:t>
            </a:r>
          </a:p>
          <a:p>
            <a:pPr algn="just">
              <a:buNone/>
            </a:pPr>
            <a:r>
              <a:rPr lang="ru-RU" sz="2600" dirty="0" smtClean="0">
                <a:solidFill>
                  <a:srgbClr val="002060"/>
                </a:solidFill>
              </a:rPr>
              <a:t>		Мать Игоря, когда узнала про будущую стрелку, пришла в школу, взяла Романа за грудки и сказала, что «если ещё раз он будет приставать к её сыну, то ему не поздоровится», затем позвонила матери Романа и сказала, что она его убьёт. Мать Романа пришла в школу и написала заявление, что мать Игоря – хулиганка. И уже такая ненависть началась между родителями!</a:t>
            </a:r>
          </a:p>
          <a:p>
            <a:pPr algn="just">
              <a:buNone/>
            </a:pPr>
            <a:r>
              <a:rPr lang="ru-RU" sz="2600" dirty="0" smtClean="0">
                <a:solidFill>
                  <a:srgbClr val="002060"/>
                </a:solidFill>
              </a:rPr>
              <a:t>	</a:t>
            </a:r>
          </a:p>
          <a:p>
            <a:pPr algn="just">
              <a:buNone/>
            </a:pPr>
            <a:r>
              <a:rPr lang="ru-RU" sz="2600" dirty="0" smtClean="0">
                <a:solidFill>
                  <a:srgbClr val="002060"/>
                </a:solidFill>
              </a:rPr>
              <a:t>		</a:t>
            </a:r>
            <a:r>
              <a:rPr lang="ru-RU" sz="2600" b="1" i="1" dirty="0" smtClean="0">
                <a:solidFill>
                  <a:srgbClr val="002060"/>
                </a:solidFill>
              </a:rPr>
              <a:t>Дело было направлено </a:t>
            </a:r>
          </a:p>
          <a:p>
            <a:pPr algn="just">
              <a:buNone/>
            </a:pPr>
            <a:r>
              <a:rPr lang="ru-RU" sz="2600" b="1" i="1" dirty="0" smtClean="0">
                <a:solidFill>
                  <a:srgbClr val="002060"/>
                </a:solidFill>
              </a:rPr>
              <a:t>		в службу примирения.</a:t>
            </a:r>
            <a:endParaRPr lang="ru-RU" sz="2600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i="1" dirty="0" smtClean="0">
                <a:solidFill>
                  <a:srgbClr val="C00000"/>
                </a:solidFill>
              </a:rPr>
              <a:t>Мнение экспертов</a:t>
            </a:r>
            <a:endParaRPr lang="ru-RU" sz="3600" b="1" i="1" dirty="0">
              <a:solidFill>
                <a:srgbClr val="C00000"/>
              </a:solidFill>
            </a:endParaRPr>
          </a:p>
        </p:txBody>
      </p:sp>
      <p:pic>
        <p:nvPicPr>
          <p:cNvPr id="5" name="Picture 6" descr="Компания Google заключила соглашение с Европейским агентством печати &quot; Высокие технологи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556792"/>
            <a:ext cx="6432715" cy="48245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rgbClr val="C00000"/>
                </a:solidFill>
              </a:rPr>
              <a:t>Развитие служб школьной медиации обусловлено следующими  причинами</a:t>
            </a:r>
            <a:endParaRPr lang="ru-RU" sz="3600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680520"/>
          </a:xfrm>
        </p:spPr>
        <p:txBody>
          <a:bodyPr>
            <a:noAutofit/>
          </a:bodyPr>
          <a:lstStyle/>
          <a:p>
            <a:pPr lvl="0" algn="just"/>
            <a:r>
              <a:rPr lang="ru-RU" sz="2800" i="1" dirty="0" smtClean="0">
                <a:solidFill>
                  <a:srgbClr val="002060"/>
                </a:solidFill>
              </a:rPr>
              <a:t>социальное расслоение в обществе;</a:t>
            </a:r>
          </a:p>
          <a:p>
            <a:pPr lvl="0" algn="just"/>
            <a:r>
              <a:rPr lang="ru-RU" sz="2800" i="1" dirty="0" smtClean="0">
                <a:solidFill>
                  <a:srgbClr val="002060"/>
                </a:solidFill>
              </a:rPr>
              <a:t>усиление миграционных процессов, обострение межнациональных и межконфессиональных проблем;</a:t>
            </a:r>
          </a:p>
          <a:p>
            <a:pPr lvl="0" algn="just"/>
            <a:r>
              <a:rPr lang="ru-RU" sz="2800" i="1" dirty="0" smtClean="0">
                <a:solidFill>
                  <a:srgbClr val="002060"/>
                </a:solidFill>
              </a:rPr>
              <a:t>ослабление роли семьи в процессах социализации детей;</a:t>
            </a:r>
          </a:p>
          <a:p>
            <a:pPr algn="just"/>
            <a:r>
              <a:rPr lang="ru-RU" sz="2800" i="1" dirty="0" smtClean="0">
                <a:solidFill>
                  <a:srgbClr val="002060"/>
                </a:solidFill>
              </a:rPr>
              <a:t>асоциальные проявления несовершеннолетних.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>
            <a:noAutofit/>
          </a:bodyPr>
          <a:lstStyle/>
          <a:p>
            <a:r>
              <a:rPr lang="ru-RU" sz="3000" b="1" i="1" dirty="0" smtClean="0">
                <a:solidFill>
                  <a:srgbClr val="C00000"/>
                </a:solidFill>
              </a:rPr>
              <a:t>Функционирование служб </a:t>
            </a:r>
            <a:br>
              <a:rPr lang="ru-RU" sz="3000" b="1" i="1" dirty="0" smtClean="0">
                <a:solidFill>
                  <a:srgbClr val="C00000"/>
                </a:solidFill>
              </a:rPr>
            </a:br>
            <a:r>
              <a:rPr lang="ru-RU" sz="3000" b="1" i="1" dirty="0" smtClean="0">
                <a:solidFill>
                  <a:srgbClr val="C00000"/>
                </a:solidFill>
              </a:rPr>
              <a:t>школьной медиации позволит</a:t>
            </a:r>
            <a:endParaRPr lang="ru-RU" sz="3000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412776"/>
            <a:ext cx="8472518" cy="5143536"/>
          </a:xfrm>
        </p:spPr>
        <p:txBody>
          <a:bodyPr>
            <a:noAutofit/>
          </a:bodyPr>
          <a:lstStyle/>
          <a:p>
            <a:pPr lvl="0" algn="just"/>
            <a:r>
              <a:rPr lang="ru-RU" sz="2000" dirty="0" smtClean="0">
                <a:solidFill>
                  <a:srgbClr val="002060"/>
                </a:solidFill>
              </a:rPr>
              <a:t>сократить общее количество конфликтных ситуаций, в которые вовлекаются дети, а также их остроту;</a:t>
            </a:r>
          </a:p>
          <a:p>
            <a:pPr lvl="0" algn="just"/>
            <a:r>
              <a:rPr lang="ru-RU" sz="2000" dirty="0" smtClean="0">
                <a:solidFill>
                  <a:srgbClr val="002060"/>
                </a:solidFill>
              </a:rPr>
              <a:t>снизить проявления асоциального поведения обучающихся через  персонифицированную профилактическую и коррекционную работу;</a:t>
            </a:r>
          </a:p>
          <a:p>
            <a:pPr lvl="0" algn="just"/>
            <a:r>
              <a:rPr lang="ru-RU" sz="2000" dirty="0" smtClean="0">
                <a:solidFill>
                  <a:srgbClr val="002060"/>
                </a:solidFill>
              </a:rPr>
              <a:t>сократить количество правонарушений, совершаемых несовершеннолетними, в том числе повторных;</a:t>
            </a:r>
          </a:p>
          <a:p>
            <a:pPr lvl="0" algn="just"/>
            <a:r>
              <a:rPr lang="ru-RU" sz="2000" dirty="0" smtClean="0">
                <a:solidFill>
                  <a:srgbClr val="002060"/>
                </a:solidFill>
              </a:rPr>
              <a:t>повысить правовую культуру участников образовательных отношений;</a:t>
            </a:r>
          </a:p>
          <a:p>
            <a:pPr lvl="0" algn="just"/>
            <a:r>
              <a:rPr lang="ru-RU" sz="2000" dirty="0" smtClean="0">
                <a:solidFill>
                  <a:srgbClr val="002060"/>
                </a:solidFill>
              </a:rPr>
              <a:t>обеспечить открытость образовательной организации в части защиты прав и интересов детей;</a:t>
            </a:r>
          </a:p>
          <a:p>
            <a:pPr lvl="0" algn="just"/>
            <a:r>
              <a:rPr lang="ru-RU" sz="2000" dirty="0" smtClean="0">
                <a:solidFill>
                  <a:srgbClr val="002060"/>
                </a:solidFill>
              </a:rPr>
              <a:t>оптимизировать взаимодействие с органами и учреждениями системы профилактики безнадзорности и правонарушений несовершеннолетних;</a:t>
            </a:r>
          </a:p>
          <a:p>
            <a:pPr lvl="0" algn="just"/>
            <a:r>
              <a:rPr lang="ru-RU" sz="2000" dirty="0" smtClean="0">
                <a:solidFill>
                  <a:srgbClr val="002060"/>
                </a:solidFill>
              </a:rPr>
              <a:t>оздоровить психологическую обстановку в образовательной организации.</a:t>
            </a:r>
            <a:endParaRPr lang="ru-RU" sz="2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229600" cy="1143000"/>
          </a:xfrm>
        </p:spPr>
        <p:txBody>
          <a:bodyPr>
            <a:no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</a:rPr>
              <a:t>Правовая основа </a:t>
            </a:r>
            <a:br>
              <a:rPr lang="ru-RU" sz="2800" b="1" i="1" dirty="0" smtClean="0">
                <a:solidFill>
                  <a:srgbClr val="C00000"/>
                </a:solidFill>
              </a:rPr>
            </a:br>
            <a:r>
              <a:rPr lang="ru-RU" sz="2800" b="1" i="1" dirty="0" smtClean="0">
                <a:solidFill>
                  <a:srgbClr val="C00000"/>
                </a:solidFill>
              </a:rPr>
              <a:t>организации служб школьной медиации</a:t>
            </a:r>
            <a:br>
              <a:rPr lang="ru-RU" sz="2800" b="1" i="1" dirty="0" smtClean="0">
                <a:solidFill>
                  <a:srgbClr val="C00000"/>
                </a:solidFill>
              </a:rPr>
            </a:br>
            <a:r>
              <a:rPr lang="ru-RU" sz="2800" b="1" i="1" dirty="0" smtClean="0">
                <a:solidFill>
                  <a:srgbClr val="C00000"/>
                </a:solidFill>
              </a:rPr>
              <a:t>в образовательных организациях</a:t>
            </a:r>
            <a:endParaRPr lang="ru-RU" sz="2800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556792"/>
            <a:ext cx="8280920" cy="5301208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sz="4000" i="1" dirty="0" smtClean="0">
                <a:solidFill>
                  <a:srgbClr val="002060"/>
                </a:solidFill>
              </a:rPr>
              <a:t>Конституция Российской Федерации;</a:t>
            </a:r>
          </a:p>
          <a:p>
            <a:pPr algn="just"/>
            <a:r>
              <a:rPr lang="ru-RU" sz="4000" i="1" dirty="0" smtClean="0">
                <a:solidFill>
                  <a:srgbClr val="002060"/>
                </a:solidFill>
              </a:rPr>
              <a:t>Гражданский кодекс Российской Федерации;</a:t>
            </a:r>
          </a:p>
          <a:p>
            <a:pPr algn="just"/>
            <a:r>
              <a:rPr lang="ru-RU" sz="4000" i="1" dirty="0" smtClean="0">
                <a:solidFill>
                  <a:srgbClr val="002060"/>
                </a:solidFill>
              </a:rPr>
              <a:t>Семейный кодекс Российской Федерации;</a:t>
            </a:r>
          </a:p>
          <a:p>
            <a:pPr algn="just"/>
            <a:r>
              <a:rPr lang="ru-RU" sz="4000" i="1" dirty="0" smtClean="0">
                <a:solidFill>
                  <a:srgbClr val="002060"/>
                </a:solidFill>
              </a:rPr>
              <a:t>Федеральный закон от 24 июля 1998 г. № 124-ФЗ                 "Об основных гарантиях прав ребенка в Российской Федерации";</a:t>
            </a:r>
          </a:p>
          <a:p>
            <a:pPr algn="just"/>
            <a:r>
              <a:rPr lang="ru-RU" sz="4000" i="1" dirty="0" smtClean="0">
                <a:solidFill>
                  <a:srgbClr val="002060"/>
                </a:solidFill>
              </a:rPr>
              <a:t>Федеральный закон от 29 декабря 2012 г. № 273-ФЗ              "Об образовании в Российской Федерации";</a:t>
            </a:r>
          </a:p>
          <a:p>
            <a:pPr algn="just"/>
            <a:r>
              <a:rPr lang="ru-RU" sz="4000" i="1" dirty="0" smtClean="0">
                <a:solidFill>
                  <a:srgbClr val="002060"/>
                </a:solidFill>
              </a:rPr>
              <a:t>Конвенция о правах ребенка;</a:t>
            </a:r>
          </a:p>
          <a:p>
            <a:pPr algn="just"/>
            <a:r>
              <a:rPr lang="ru-RU" sz="4000" i="1" dirty="0" smtClean="0">
                <a:solidFill>
                  <a:srgbClr val="002060"/>
                </a:solidFill>
              </a:rPr>
              <a:t>Конвенции о защите прав детей и сотрудничестве, заключенные в г. Гааге, 1980, 1996, 2007 годов;</a:t>
            </a:r>
          </a:p>
          <a:p>
            <a:pPr algn="just"/>
            <a:r>
              <a:rPr lang="ru-RU" sz="4000" i="1" dirty="0" smtClean="0">
                <a:solidFill>
                  <a:srgbClr val="002060"/>
                </a:solidFill>
              </a:rPr>
              <a:t>Федеральный закон от 27 июля 2010 г. № 193-ФЗ               "Об альтернативной процедуре урегулирования                   споров с участием посредника (процедуре медиации)».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rgbClr val="C00000"/>
                </a:solidFill>
              </a:rPr>
              <a:t>Основные понятия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4056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800" b="1" i="1" dirty="0" smtClean="0">
                <a:solidFill>
                  <a:srgbClr val="C00000"/>
                </a:solidFill>
              </a:rPr>
              <a:t>Под процедурой медиации</a:t>
            </a:r>
            <a:r>
              <a:rPr lang="ru-RU" sz="2800" b="1" i="1" dirty="0" smtClean="0">
                <a:solidFill>
                  <a:srgbClr val="002060"/>
                </a:solidFill>
              </a:rPr>
              <a:t> </a:t>
            </a:r>
            <a:r>
              <a:rPr lang="ru-RU" sz="2800" dirty="0" smtClean="0">
                <a:solidFill>
                  <a:srgbClr val="002060"/>
                </a:solidFill>
              </a:rPr>
              <a:t>понимается способ урегулирования споров при содействии медиатора на основе добровольного согласия сторон в целях достижения ими взаимоприемлемого решения.</a:t>
            </a:r>
          </a:p>
          <a:p>
            <a:pPr algn="just">
              <a:buNone/>
            </a:pPr>
            <a:endParaRPr lang="ru-RU" sz="1200" dirty="0" smtClean="0">
              <a:solidFill>
                <a:srgbClr val="002060"/>
              </a:solidFill>
            </a:endParaRPr>
          </a:p>
          <a:p>
            <a:pPr algn="just"/>
            <a:r>
              <a:rPr lang="ru-RU" sz="2800" b="1" i="1" dirty="0" smtClean="0">
                <a:solidFill>
                  <a:srgbClr val="C00000"/>
                </a:solidFill>
              </a:rPr>
              <a:t>Медиатор</a:t>
            </a:r>
            <a:r>
              <a:rPr lang="ru-RU" sz="2800" b="1" i="1" dirty="0" smtClean="0">
                <a:solidFill>
                  <a:srgbClr val="002060"/>
                </a:solidFill>
              </a:rPr>
              <a:t> – </a:t>
            </a:r>
            <a:r>
              <a:rPr lang="ru-RU" sz="2800" dirty="0" smtClean="0">
                <a:solidFill>
                  <a:srgbClr val="002060"/>
                </a:solidFill>
              </a:rPr>
              <a:t>это</a:t>
            </a:r>
            <a:r>
              <a:rPr lang="ru-RU" sz="2800" b="1" i="1" dirty="0" smtClean="0">
                <a:solidFill>
                  <a:srgbClr val="002060"/>
                </a:solidFill>
              </a:rPr>
              <a:t> </a:t>
            </a:r>
            <a:r>
              <a:rPr lang="ru-RU" sz="2800" dirty="0" smtClean="0">
                <a:solidFill>
                  <a:srgbClr val="002060"/>
                </a:solidFill>
              </a:rPr>
              <a:t>независимое лицо либо независимые лица, привлекаемые сторонами в качестве посредников в урегулировании спора для содействия в выработке сторонами решения по существу спора.</a:t>
            </a:r>
          </a:p>
          <a:p>
            <a:pPr algn="r">
              <a:buNone/>
            </a:pPr>
            <a:endParaRPr lang="ru-RU" sz="1600" b="1" i="1" dirty="0" smtClean="0">
              <a:solidFill>
                <a:srgbClr val="002060"/>
              </a:solidFill>
            </a:endParaRPr>
          </a:p>
          <a:p>
            <a:pPr algn="r">
              <a:buNone/>
            </a:pPr>
            <a:r>
              <a:rPr lang="ru-RU" sz="1800" b="1" i="1" dirty="0" smtClean="0">
                <a:solidFill>
                  <a:srgbClr val="002060"/>
                </a:solidFill>
              </a:rPr>
              <a:t>Федеральный закон от 27 июня 2010 года № 193-ФЗ</a:t>
            </a:r>
            <a:endParaRPr lang="ru-RU" sz="1800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rgbClr val="C00000"/>
                </a:solidFill>
              </a:rPr>
              <a:t>Основные понятия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373216"/>
          </a:xfrm>
        </p:spPr>
        <p:txBody>
          <a:bodyPr>
            <a:normAutofit fontScale="47500" lnSpcReduction="20000"/>
          </a:bodyPr>
          <a:lstStyle/>
          <a:p>
            <a:pPr algn="just">
              <a:buNone/>
            </a:pPr>
            <a:endParaRPr lang="ru-RU" sz="2500" dirty="0" smtClean="0">
              <a:solidFill>
                <a:srgbClr val="002060"/>
              </a:solidFill>
            </a:endParaRPr>
          </a:p>
          <a:p>
            <a:pPr algn="just"/>
            <a:r>
              <a:rPr lang="ru-RU" sz="5500" b="1" i="1" dirty="0" smtClean="0">
                <a:solidFill>
                  <a:srgbClr val="C00000"/>
                </a:solidFill>
              </a:rPr>
              <a:t>Медиативный подход </a:t>
            </a:r>
            <a:r>
              <a:rPr lang="ru-RU" sz="5500" dirty="0" smtClean="0"/>
              <a:t>- </a:t>
            </a:r>
            <a:r>
              <a:rPr lang="ru-RU" sz="5500" dirty="0" err="1" smtClean="0">
                <a:solidFill>
                  <a:srgbClr val="002060"/>
                </a:solidFill>
              </a:rPr>
              <a:t>деятельностный</a:t>
            </a:r>
            <a:r>
              <a:rPr lang="ru-RU" sz="5500" dirty="0" smtClean="0">
                <a:solidFill>
                  <a:srgbClr val="002060"/>
                </a:solidFill>
              </a:rPr>
              <a:t> </a:t>
            </a:r>
            <a:r>
              <a:rPr lang="ru-RU" sz="5500" dirty="0" err="1" smtClean="0">
                <a:solidFill>
                  <a:srgbClr val="002060"/>
                </a:solidFill>
              </a:rPr>
              <a:t>подход</a:t>
            </a:r>
            <a:r>
              <a:rPr lang="ru-RU" sz="5500" dirty="0" smtClean="0">
                <a:solidFill>
                  <a:srgbClr val="002060"/>
                </a:solidFill>
              </a:rPr>
              <a:t>, основанный на принципах медиации, предполагающий владение навыками позитивного осознанного общения, создающими основу для предотвращения и (или) эффективного разрешения споров и конфликтов в повседневных условиях без проведения медиации как полноценной процедуры</a:t>
            </a:r>
            <a:r>
              <a:rPr lang="ru-RU" sz="5500" dirty="0" smtClean="0">
                <a:solidFill>
                  <a:srgbClr val="002060"/>
                </a:solidFill>
              </a:rPr>
              <a:t>.</a:t>
            </a:r>
          </a:p>
          <a:p>
            <a:pPr algn="just"/>
            <a:r>
              <a:rPr lang="ru-RU" sz="5500" b="1" i="1" dirty="0" smtClean="0">
                <a:solidFill>
                  <a:srgbClr val="C00000"/>
                </a:solidFill>
              </a:rPr>
              <a:t>Метод «Школьная медиация» </a:t>
            </a:r>
            <a:r>
              <a:rPr lang="ru-RU" sz="5500" b="1" i="1" dirty="0" smtClean="0">
                <a:solidFill>
                  <a:srgbClr val="002060"/>
                </a:solidFill>
              </a:rPr>
              <a:t>- </a:t>
            </a:r>
            <a:r>
              <a:rPr lang="ru-RU" sz="5500" dirty="0" smtClean="0">
                <a:solidFill>
                  <a:srgbClr val="002060"/>
                </a:solidFill>
              </a:rPr>
              <a:t>это</a:t>
            </a:r>
            <a:r>
              <a:rPr lang="ru-RU" sz="5500" b="1" i="1" dirty="0" smtClean="0">
                <a:solidFill>
                  <a:srgbClr val="002060"/>
                </a:solidFill>
              </a:rPr>
              <a:t> </a:t>
            </a:r>
            <a:r>
              <a:rPr lang="ru-RU" sz="5500" dirty="0" smtClean="0">
                <a:solidFill>
                  <a:srgbClr val="002060"/>
                </a:solidFill>
              </a:rPr>
              <a:t>инновационный метод, который применяется для разрешения споров и предотвращения конфликтных ситуаций между участниками образовательного процесса в качестве современного альтернативного способа разрешения споров.</a:t>
            </a:r>
          </a:p>
          <a:p>
            <a:pPr algn="r">
              <a:buNone/>
            </a:pPr>
            <a:r>
              <a:rPr lang="ru-RU" sz="3800" b="1" i="1" dirty="0" smtClean="0">
                <a:solidFill>
                  <a:srgbClr val="002060"/>
                </a:solidFill>
              </a:rPr>
              <a:t>Федеральный </a:t>
            </a:r>
            <a:r>
              <a:rPr lang="ru-RU" sz="3800" b="1" i="1" dirty="0" smtClean="0">
                <a:solidFill>
                  <a:srgbClr val="002060"/>
                </a:solidFill>
              </a:rPr>
              <a:t>закон от 27 июня 2010 года № 193-ФЗ</a:t>
            </a:r>
            <a:endParaRPr lang="ru-RU" sz="3800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rgbClr val="C00000"/>
                </a:solidFill>
              </a:rPr>
              <a:t>Основные понятия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b="1" i="1" dirty="0" smtClean="0">
                <a:solidFill>
                  <a:srgbClr val="C00000"/>
                </a:solidFill>
              </a:rPr>
              <a:t>	Служба школьной медиации</a:t>
            </a:r>
            <a:r>
              <a:rPr lang="ru-RU" b="1" i="1" dirty="0" smtClean="0">
                <a:solidFill>
                  <a:srgbClr val="002060"/>
                </a:solidFill>
              </a:rPr>
              <a:t> – </a:t>
            </a:r>
            <a:r>
              <a:rPr lang="ru-RU" dirty="0" smtClean="0">
                <a:solidFill>
                  <a:srgbClr val="002060"/>
                </a:solidFill>
              </a:rPr>
              <a:t>это</a:t>
            </a:r>
            <a:r>
              <a:rPr lang="ru-RU" b="1" i="1" dirty="0" smtClean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служба, созданная в образовательной организации и состоящая из работников образовательной организации, учащихся и их родителей, прошедших необходимую подготовку и обучение основам метода школьной медиации и медиативного подхода.</a:t>
            </a:r>
          </a:p>
          <a:p>
            <a:pPr algn="r">
              <a:buNone/>
            </a:pPr>
            <a:endParaRPr lang="ru-RU" sz="1600" b="1" i="1" dirty="0" smtClean="0">
              <a:solidFill>
                <a:srgbClr val="002060"/>
              </a:solidFill>
            </a:endParaRPr>
          </a:p>
          <a:p>
            <a:pPr algn="r">
              <a:buNone/>
            </a:pPr>
            <a:r>
              <a:rPr lang="ru-RU" sz="2100" b="1" i="1" dirty="0" smtClean="0">
                <a:solidFill>
                  <a:srgbClr val="002060"/>
                </a:solidFill>
              </a:rPr>
              <a:t>Федеральный закон от 27 июня 2010 года № 193-ФЗ</a:t>
            </a:r>
            <a:endParaRPr lang="ru-RU" sz="2100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rgbClr val="C00000"/>
                </a:solidFill>
              </a:rPr>
              <a:t>Цель </a:t>
            </a:r>
            <a:br>
              <a:rPr lang="ru-RU" sz="3600" b="1" i="1" dirty="0" smtClean="0">
                <a:solidFill>
                  <a:srgbClr val="C00000"/>
                </a:solidFill>
              </a:rPr>
            </a:br>
            <a:r>
              <a:rPr lang="ru-RU" sz="3600" b="1" i="1" dirty="0" smtClean="0">
                <a:solidFill>
                  <a:srgbClr val="C00000"/>
                </a:solidFill>
              </a:rPr>
              <a:t> службы школьной медиации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600200"/>
            <a:ext cx="5799018" cy="478112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800" b="1" i="1" dirty="0" smtClean="0">
                <a:solidFill>
                  <a:srgbClr val="002060"/>
                </a:solidFill>
              </a:rPr>
              <a:t>	</a:t>
            </a:r>
            <a:r>
              <a:rPr lang="ru-RU" sz="2800" dirty="0" smtClean="0">
                <a:solidFill>
                  <a:srgbClr val="002060"/>
                </a:solidFill>
              </a:rPr>
              <a:t>формирование благополучного, гуманного и безопасного пространства (среды) для полноценного развития и социализации детей и подростков, в том числе при возникновении трудных жизненных ситуаций, включая вступление их в конфликт с законом.</a:t>
            </a:r>
          </a:p>
        </p:txBody>
      </p:sp>
      <p:pic>
        <p:nvPicPr>
          <p:cNvPr id="5" name="Picture 2" descr="Служба примирени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2420888"/>
            <a:ext cx="2571750" cy="2562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>
                <a:solidFill>
                  <a:srgbClr val="C00000"/>
                </a:solidFill>
              </a:rPr>
              <a:t>Ключевые индикаторы уровня </a:t>
            </a:r>
            <a:r>
              <a:rPr lang="ru-RU" sz="3200" b="1" i="1" dirty="0" err="1" smtClean="0">
                <a:solidFill>
                  <a:srgbClr val="C00000"/>
                </a:solidFill>
              </a:rPr>
              <a:t>сформированности</a:t>
            </a:r>
            <a:r>
              <a:rPr lang="ru-RU" sz="3200" b="1" i="1" dirty="0" smtClean="0">
                <a:solidFill>
                  <a:srgbClr val="C00000"/>
                </a:solidFill>
              </a:rPr>
              <a:t> </a:t>
            </a:r>
            <a:r>
              <a:rPr lang="ru-RU" sz="3200" b="1" i="1" smtClean="0">
                <a:solidFill>
                  <a:srgbClr val="C00000"/>
                </a:solidFill>
              </a:rPr>
              <a:t>безопасной среды</a:t>
            </a:r>
            <a:endParaRPr lang="ru-RU" sz="3200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000660"/>
          </a:xfrm>
        </p:spPr>
        <p:txBody>
          <a:bodyPr>
            <a:noAutofit/>
          </a:bodyPr>
          <a:lstStyle/>
          <a:p>
            <a:pPr lvl="0" algn="just"/>
            <a:r>
              <a:rPr lang="ru-RU" sz="2300" dirty="0" smtClean="0">
                <a:solidFill>
                  <a:srgbClr val="002060"/>
                </a:solidFill>
              </a:rPr>
              <a:t>снижение деструктивного влияния неизбежно возникающих конфликтов между участниками образовательного процесса за счет обучения взрослых основам медиации, а также обучения детей медиативному подходу и технологиям позитивного общения в "группах равных";</a:t>
            </a:r>
          </a:p>
          <a:p>
            <a:pPr lvl="0" algn="just"/>
            <a:r>
              <a:rPr lang="ru-RU" sz="2300" dirty="0" smtClean="0">
                <a:solidFill>
                  <a:srgbClr val="002060"/>
                </a:solidFill>
              </a:rPr>
              <a:t>снижение уровня агрессивных, насильственных и асоциальных проявлений среди детей;</a:t>
            </a:r>
          </a:p>
          <a:p>
            <a:pPr lvl="0" algn="just"/>
            <a:r>
              <a:rPr lang="ru-RU" sz="2300" dirty="0" smtClean="0">
                <a:solidFill>
                  <a:srgbClr val="002060"/>
                </a:solidFill>
              </a:rPr>
              <a:t>сокращение количества правонарушений, совершаемых несовершеннолетними;</a:t>
            </a:r>
          </a:p>
          <a:p>
            <a:pPr lvl="0" algn="just"/>
            <a:r>
              <a:rPr lang="ru-RU" sz="2300" dirty="0" smtClean="0">
                <a:solidFill>
                  <a:srgbClr val="002060"/>
                </a:solidFill>
              </a:rPr>
              <a:t>формирование условий для предотвращения неблагополучных траекторий развития ребенка;</a:t>
            </a:r>
          </a:p>
          <a:p>
            <a:pPr lvl="0" algn="just"/>
            <a:r>
              <a:rPr lang="ru-RU" sz="2300" dirty="0" smtClean="0">
                <a:solidFill>
                  <a:srgbClr val="002060"/>
                </a:solidFill>
              </a:rPr>
              <a:t>повышение уровня социальной и конфликтной компетентности всех участников образовательного процесса.</a:t>
            </a:r>
            <a:endParaRPr lang="ru-RU" sz="23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570</Words>
  <Application>Microsoft Office PowerPoint</Application>
  <PresentationFormat>Экран (4:3)</PresentationFormat>
  <Paragraphs>64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Школьная служба медиации  как одно из условий для формирования безопасного пространства</vt:lpstr>
      <vt:lpstr>Развитие служб школьной медиации обусловлено следующими  причинами</vt:lpstr>
      <vt:lpstr>Функционирование служб  школьной медиации позволит</vt:lpstr>
      <vt:lpstr>Правовая основа  организации служб школьной медиации в образовательных организациях</vt:lpstr>
      <vt:lpstr>Основные понятия</vt:lpstr>
      <vt:lpstr>Основные понятия</vt:lpstr>
      <vt:lpstr>Основные понятия</vt:lpstr>
      <vt:lpstr>Цель   службы школьной медиации</vt:lpstr>
      <vt:lpstr>Ключевые индикаторы уровня сформированности безопасной среды</vt:lpstr>
      <vt:lpstr>Основные этапы  организации службы школьной медиации в ОО</vt:lpstr>
      <vt:lpstr>Основные этапы  организации службы школьной медиации в ОО</vt:lpstr>
      <vt:lpstr>Слайд 12</vt:lpstr>
      <vt:lpstr>Моделирование заседания службы школьной медиации</vt:lpstr>
      <vt:lpstr>Слайд 14</vt:lpstr>
      <vt:lpstr>Мнение экспертов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Школьная служба медиации  как одно из условий для формирования безопасного пространства</dc:title>
  <dc:creator>Samsung</dc:creator>
  <cp:lastModifiedBy>Samsung</cp:lastModifiedBy>
  <cp:revision>79</cp:revision>
  <dcterms:created xsi:type="dcterms:W3CDTF">2014-09-23T05:35:02Z</dcterms:created>
  <dcterms:modified xsi:type="dcterms:W3CDTF">2014-09-24T07:09:15Z</dcterms:modified>
</cp:coreProperties>
</file>